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5"/>
  </p:notesMasterIdLst>
  <p:handoutMasterIdLst>
    <p:handoutMasterId r:id="rId26"/>
  </p:handoutMasterIdLst>
  <p:sldIdLst>
    <p:sldId id="1046" r:id="rId2"/>
    <p:sldId id="256" r:id="rId3"/>
    <p:sldId id="1000" r:id="rId4"/>
    <p:sldId id="1047" r:id="rId5"/>
    <p:sldId id="1048" r:id="rId6"/>
    <p:sldId id="1049" r:id="rId7"/>
    <p:sldId id="1050" r:id="rId8"/>
    <p:sldId id="1067" r:id="rId9"/>
    <p:sldId id="1051" r:id="rId10"/>
    <p:sldId id="1052" r:id="rId11"/>
    <p:sldId id="1053" r:id="rId12"/>
    <p:sldId id="1054" r:id="rId13"/>
    <p:sldId id="1055" r:id="rId14"/>
    <p:sldId id="1058" r:id="rId15"/>
    <p:sldId id="1056" r:id="rId16"/>
    <p:sldId id="1057" r:id="rId17"/>
    <p:sldId id="1059" r:id="rId18"/>
    <p:sldId id="1060" r:id="rId19"/>
    <p:sldId id="1062" r:id="rId20"/>
    <p:sldId id="1064" r:id="rId21"/>
    <p:sldId id="1061" r:id="rId22"/>
    <p:sldId id="1065" r:id="rId23"/>
    <p:sldId id="1066" r:id="rId24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37"/>
    <a:srgbClr val="CCCC00"/>
    <a:srgbClr val="E5FB9D"/>
    <a:srgbClr val="F5C2A3"/>
    <a:srgbClr val="C1CAD7"/>
    <a:srgbClr val="FFCC99"/>
    <a:srgbClr val="FFCCCC"/>
    <a:srgbClr val="CCFF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-222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3074" name="Picture 2" descr="N:\프리렉_안드로이드\Chapter04\Snap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785926"/>
            <a:ext cx="8420100" cy="4533900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 bwMode="auto">
          <a:xfrm>
            <a:off x="3428992" y="3429000"/>
            <a:ext cx="2071702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3071802" y="5643578"/>
            <a:ext cx="1000132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IPC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서로 다른 프로세스에 포함된 컴포넌트 간의 통신은 </a:t>
            </a:r>
            <a:r>
              <a:rPr lang="en-US" altLang="ko-KR" dirty="0" smtClean="0"/>
              <a:t>IPC</a:t>
            </a:r>
            <a:r>
              <a:rPr lang="ko-KR" altLang="en-US" dirty="0" smtClean="0"/>
              <a:t>를 통해 가능</a:t>
            </a:r>
            <a:endParaRPr lang="en-US" altLang="ko-KR" dirty="0" smtClean="0"/>
          </a:p>
          <a:p>
            <a:r>
              <a:rPr lang="en-US" altLang="ko-KR" dirty="0" smtClean="0"/>
              <a:t>AIDL: Android Interface Description Language</a:t>
            </a:r>
          </a:p>
          <a:p>
            <a:pPr lvl="1"/>
            <a:r>
              <a:rPr lang="en-US" altLang="ko-KR" dirty="0" smtClean="0"/>
              <a:t>AIDL </a:t>
            </a:r>
            <a:r>
              <a:rPr lang="ko-KR" altLang="en-US" dirty="0" smtClean="0"/>
              <a:t>문법을 사용하여 인터페이스를 기술할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이는 </a:t>
            </a:r>
            <a:r>
              <a:rPr lang="en-US" altLang="ko-KR" dirty="0" err="1" smtClean="0"/>
              <a:t>aidl</a:t>
            </a:r>
            <a:r>
              <a:rPr lang="ko-KR" altLang="en-US" dirty="0" smtClean="0"/>
              <a:t> </a:t>
            </a:r>
            <a:r>
              <a:rPr lang="ko-KR" altLang="en-US" dirty="0" smtClean="0"/>
              <a:t>툴의 입력 파일로 사용됨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aidl</a:t>
            </a:r>
            <a:r>
              <a:rPr lang="ko-KR" altLang="en-US" dirty="0" smtClean="0"/>
              <a:t>은 자바 인터페이스와 내부 스텁</a:t>
            </a:r>
            <a:r>
              <a:rPr lang="en-US" altLang="ko-KR" dirty="0" smtClean="0"/>
              <a:t>(stub) </a:t>
            </a:r>
            <a:r>
              <a:rPr lang="ko-KR" altLang="en-US" dirty="0" smtClean="0"/>
              <a:t>클래스를 순서대로 생성할 수 있도록 하여 원격 접속 가능한 오브젝트를 만드는 데 사용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4098" name="Picture 2" descr="N:\프리렉_안드로이드\Chapter04\Snap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4286256"/>
            <a:ext cx="3418034" cy="11430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AIDL</a:t>
            </a:r>
            <a:r>
              <a:rPr lang="ko-KR" altLang="en-US" dirty="0" smtClean="0"/>
              <a:t>에서 사용 가능한 데이터 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42910" y="2000240"/>
          <a:ext cx="7858179" cy="3806250"/>
        </p:xfrm>
        <a:graphic>
          <a:graphicData uri="http://schemas.openxmlformats.org/drawingml/2006/table">
            <a:tbl>
              <a:tblPr/>
              <a:tblGrid>
                <a:gridCol w="2428892"/>
                <a:gridCol w="4357718"/>
                <a:gridCol w="1071569"/>
              </a:tblGrid>
              <a:tr h="20287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TYPE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설명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Import </a:t>
                      </a:r>
                      <a:endParaRPr lang="en-US" sz="1600" kern="100" dirty="0" smtClean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6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필요여부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332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HY동녘M" pitchFamily="18" charset="-127"/>
                          <a:ea typeface="HY동녘M" pitchFamily="18" charset="-127"/>
                          <a:cs typeface="FranklinGothic-Book"/>
                        </a:rPr>
                        <a:t>Java primitives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boolean</a:t>
                      </a:r>
                      <a:r>
                        <a:rPr lang="en-US" sz="1600" kern="0" dirty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, byte, short, </a:t>
                      </a:r>
                      <a:r>
                        <a:rPr lang="en-US" sz="1600" kern="0" dirty="0" err="1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int</a:t>
                      </a:r>
                      <a:r>
                        <a:rPr lang="en-US" sz="1600" kern="0" dirty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, float, double,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long, </a:t>
                      </a:r>
                      <a:r>
                        <a:rPr lang="en-US" sz="1600" kern="0" dirty="0" smtClea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char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No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87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String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 err="1" smtClea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java.lang.String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No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87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CharSequence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 err="1" smtClea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java.lang.CharSequence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No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62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List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반드시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IDL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에서 허용한 타입들만 사용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. </a:t>
                      </a:r>
                      <a:r>
                        <a:rPr lang="en-US" sz="16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ArrayList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로 </a:t>
                      </a:r>
                      <a:r>
                        <a:rPr lang="ko-KR" sz="16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구현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No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62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Map</a:t>
                      </a:r>
                      <a:endParaRPr lang="ko-KR" sz="16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반드시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IDL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에서 허용한 타입들만 사용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. </a:t>
                      </a:r>
                      <a:r>
                        <a:rPr lang="en-US" sz="16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HashMap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형태로 </a:t>
                      </a:r>
                      <a:r>
                        <a:rPr lang="ko-KR" sz="16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구현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No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51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HY동녘M" pitchFamily="18" charset="-127"/>
                          <a:ea typeface="HY동녘M" pitchFamily="18" charset="-127"/>
                          <a:cs typeface="FranklinGothic-Book"/>
                        </a:rPr>
                        <a:t>Other AIDL interfaces</a:t>
                      </a:r>
                      <a:endParaRPr lang="ko-KR" sz="16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기타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AIDL </a:t>
                      </a:r>
                      <a:r>
                        <a:rPr lang="ko-KR" sz="16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인터페이</a:t>
                      </a:r>
                      <a:r>
                        <a:rPr lang="ko-KR" altLang="en-US" sz="16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스</a:t>
                      </a:r>
                      <a:r>
                        <a:rPr lang="ko-KR" sz="1600" kern="100" dirty="0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타입으로 만들어진 모든 것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Yes 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626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600" kern="0">
                          <a:latin typeface="HY동녘M" pitchFamily="18" charset="-127"/>
                          <a:ea typeface="HY동녘M" pitchFamily="18" charset="-127"/>
                          <a:cs typeface="FranklinGothic-Book"/>
                        </a:rPr>
                        <a:t>Parcelable objects</a:t>
                      </a:r>
                      <a:endParaRPr lang="ko-KR" sz="16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6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안드로이드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en-US" sz="16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Parcelable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인터페이스를 구현한 오브젝트들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섹션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4.4.3</a:t>
                      </a:r>
                      <a:r>
                        <a:rPr lang="ko-KR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에서 다룰예정이다</a:t>
                      </a: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)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Yes</a:t>
                      </a:r>
                      <a:endParaRPr lang="ko-KR" sz="16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스텁</a:t>
            </a:r>
            <a:r>
              <a:rPr lang="en-US" altLang="ko-KR" dirty="0" smtClean="0"/>
              <a:t>(stub)</a:t>
            </a:r>
          </a:p>
          <a:p>
            <a:pPr lvl="1"/>
            <a:r>
              <a:rPr lang="ko-KR" altLang="en-US" dirty="0" smtClean="0"/>
              <a:t>바인더</a:t>
            </a:r>
            <a:r>
              <a:rPr lang="en-US" altLang="ko-KR" dirty="0" smtClean="0"/>
              <a:t>(binder)</a:t>
            </a:r>
            <a:r>
              <a:rPr lang="ko-KR" altLang="en-US" dirty="0" smtClean="0"/>
              <a:t>를 확장하고 다른 외부 클래스 인터페이스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원격접속 가능한 오브젝트의 로컬</a:t>
            </a:r>
            <a:r>
              <a:rPr lang="en-US" altLang="ko-KR" dirty="0" smtClean="0"/>
              <a:t>(local) </a:t>
            </a:r>
            <a:r>
              <a:rPr lang="ko-KR" altLang="en-US" dirty="0" smtClean="0"/>
              <a:t>부분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 타입의 원격</a:t>
            </a:r>
            <a:r>
              <a:rPr lang="en-US" altLang="ko-KR" dirty="0" smtClean="0"/>
              <a:t>(remote) </a:t>
            </a:r>
            <a:r>
              <a:rPr lang="ko-KR" altLang="en-US" dirty="0" smtClean="0"/>
              <a:t>정보를 </a:t>
            </a:r>
            <a:r>
              <a:rPr lang="ko-KR" altLang="en-US" dirty="0" err="1" smtClean="0"/>
              <a:t>리턴해주는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asInterface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IBinder</a:t>
            </a:r>
            <a:r>
              <a:rPr lang="en-US" altLang="ko-KR" dirty="0" smtClean="0"/>
              <a:t> binder) </a:t>
            </a:r>
            <a:r>
              <a:rPr lang="ko-KR" altLang="en-US" dirty="0" smtClean="0"/>
              <a:t>포함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호출자는</a:t>
            </a:r>
            <a:r>
              <a:rPr lang="ko-KR" altLang="en-US" dirty="0" smtClean="0"/>
              <a:t> 이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통해 원격 오브젝트의 </a:t>
            </a:r>
            <a:r>
              <a:rPr lang="ko-KR" altLang="en-US" dirty="0" err="1" smtClean="0"/>
              <a:t>핸들러를</a:t>
            </a:r>
            <a:r>
              <a:rPr lang="ko-KR" altLang="en-US" dirty="0" smtClean="0"/>
              <a:t> 갖거나 원격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호출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프록시</a:t>
            </a:r>
            <a:r>
              <a:rPr lang="en-US" altLang="ko-KR" dirty="0" smtClean="0"/>
              <a:t>(proxy)</a:t>
            </a:r>
          </a:p>
          <a:p>
            <a:pPr lvl="1"/>
            <a:r>
              <a:rPr lang="en-US" altLang="ko-KR" dirty="0" err="1" smtClean="0"/>
              <a:t>asInterface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메서드의</a:t>
            </a:r>
            <a:r>
              <a:rPr lang="ko-KR" altLang="en-US" dirty="0" smtClean="0"/>
              <a:t> 호출에 대응하는 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 descr="Figure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628654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퍼블리싱</a:t>
            </a:r>
            <a:r>
              <a:rPr lang="en-US" altLang="ko-KR" dirty="0" smtClean="0"/>
              <a:t>(publishing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원격 인터페이스의 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퍼블리싱을</a:t>
            </a:r>
            <a:r>
              <a:rPr lang="ko-KR" altLang="en-US" dirty="0" smtClean="0"/>
              <a:t> 위해서는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를 상속받고 </a:t>
            </a:r>
            <a:r>
              <a:rPr lang="en-US" altLang="ko-KR" dirty="0" err="1" smtClean="0"/>
              <a:t>onBind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통해 </a:t>
            </a:r>
            <a:r>
              <a:rPr lang="en-US" altLang="ko-KR" dirty="0" err="1" smtClean="0"/>
              <a:t>IBinder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클래스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stub </a:t>
            </a:r>
            <a:r>
              <a:rPr lang="ko-KR" altLang="en-US" dirty="0" smtClean="0"/>
              <a:t>클래스는 원격접속이 가능한 인터페이스를 확장하여 구현된 내용을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원격 인터페이스의 노출을 통해 다른 프로세스에서 서비스에 대한 바인딩을 가능하게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4.8 </a:t>
            </a:r>
            <a:r>
              <a:rPr lang="ko-KR" altLang="en-US" dirty="0" err="1" smtClean="0"/>
              <a:t>퍼블리싱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0722" name="Picture 2" descr="N:\프리렉_안드로이드\Chapter04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928802"/>
            <a:ext cx="7003603" cy="3286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바인딩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액티비티에</a:t>
            </a:r>
            <a:r>
              <a:rPr lang="ko-KR" altLang="en-US" dirty="0" smtClean="0"/>
              <a:t> 의해 </a:t>
            </a:r>
            <a:r>
              <a:rPr lang="en-US" altLang="ko-KR" dirty="0" err="1" smtClean="0"/>
              <a:t>bindService</a:t>
            </a:r>
            <a:r>
              <a:rPr lang="ko-KR" altLang="en-US" dirty="0" smtClean="0"/>
              <a:t>가 호출되면 </a:t>
            </a:r>
            <a:r>
              <a:rPr lang="en-US" altLang="ko-KR" dirty="0" err="1" smtClean="0"/>
              <a:t>ServiceConnection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오브젝트는 여러 </a:t>
            </a:r>
            <a:r>
              <a:rPr lang="ko-KR" altLang="en-US" dirty="0" err="1" smtClean="0"/>
              <a:t>콜백들을</a:t>
            </a:r>
            <a:r>
              <a:rPr lang="ko-KR" altLang="en-US" dirty="0" smtClean="0"/>
              <a:t> 서비스로부터 </a:t>
            </a:r>
            <a:r>
              <a:rPr lang="ko-KR" altLang="en-US" dirty="0" err="1" smtClean="0"/>
              <a:t>액티비티에</a:t>
            </a:r>
            <a:r>
              <a:rPr lang="ko-KR" altLang="en-US" dirty="0" smtClean="0"/>
              <a:t> 반환</a:t>
            </a:r>
            <a:endParaRPr lang="en-US" altLang="ko-KR" dirty="0" smtClean="0"/>
          </a:p>
          <a:p>
            <a:r>
              <a:rPr lang="ko-KR" altLang="en-US" dirty="0" err="1" smtClean="0"/>
              <a:t>콜백은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onServiceConnected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ComponentName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ClassName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IBinder</a:t>
            </a:r>
            <a:r>
              <a:rPr lang="en-US" altLang="ko-KR" dirty="0" smtClean="0"/>
              <a:t> binder)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형태로 발생</a:t>
            </a:r>
            <a:endParaRPr lang="en-US" altLang="ko-KR" dirty="0" smtClean="0"/>
          </a:p>
          <a:p>
            <a:r>
              <a:rPr lang="ko-KR" altLang="en-US" dirty="0" smtClean="0"/>
              <a:t>플랫폼에서는 </a:t>
            </a:r>
            <a:r>
              <a:rPr lang="en-US" altLang="ko-KR" dirty="0" err="1" smtClean="0"/>
              <a:t>IBinder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타입의 </a:t>
            </a:r>
            <a:r>
              <a:rPr lang="en-US" altLang="ko-KR" dirty="0" err="1" smtClean="0"/>
              <a:t>onBind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결과를 </a:t>
            </a:r>
            <a:r>
              <a:rPr lang="en-US" altLang="ko-KR" dirty="0" err="1" smtClean="0"/>
              <a:t>onServiceConnected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메서드로</a:t>
            </a:r>
            <a:r>
              <a:rPr lang="ko-KR" altLang="en-US" dirty="0" smtClean="0"/>
              <a:t> 넘겨서 </a:t>
            </a:r>
            <a:r>
              <a:rPr lang="ko-KR" altLang="en-US" dirty="0" err="1" smtClean="0"/>
              <a:t>호출자로</a:t>
            </a:r>
            <a:r>
              <a:rPr lang="ko-KR" altLang="en-US" dirty="0" smtClean="0"/>
              <a:t> 하여금 사용을 가능하게 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4.9 </a:t>
            </a:r>
            <a:r>
              <a:rPr lang="ko-KR" altLang="en-US" dirty="0" smtClean="0"/>
              <a:t>서비스 바인딩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31746" name="Picture 2" descr="N:\프리렉_안드로이드\Chapter04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928802"/>
            <a:ext cx="8077200" cy="306705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1519216" y="3552826"/>
            <a:ext cx="2071702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2114544" y="3667125"/>
            <a:ext cx="1428760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4.9 </a:t>
            </a:r>
            <a:r>
              <a:rPr lang="ko-KR" altLang="en-US" dirty="0" smtClean="0"/>
              <a:t>서비스 바인딩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32770" name="Picture 2" descr="N:\프리렉_안드로이드\Chapter04\Snap10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000240"/>
            <a:ext cx="7210425" cy="3171825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3714744" y="4000504"/>
            <a:ext cx="285752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2010.02. 25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39807" y="3714752"/>
            <a:ext cx="5246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4.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인텐트와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서비스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part2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4.9 </a:t>
            </a:r>
            <a:r>
              <a:rPr lang="ko-KR" altLang="en-US" dirty="0" smtClean="0"/>
              <a:t>서비스 바인딩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33794" name="Picture 2" descr="N:\프리렉_안드로이드\Chapter04\Snap1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3116"/>
            <a:ext cx="7591425" cy="23622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1500166" y="2928934"/>
            <a:ext cx="857256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/>
          <p:nvPr/>
        </p:nvCxnSpPr>
        <p:spPr bwMode="auto">
          <a:xfrm>
            <a:off x="1500166" y="4171955"/>
            <a:ext cx="1000132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바인딩 절</a:t>
            </a:r>
            <a:r>
              <a:rPr lang="ko-KR" altLang="en-US" dirty="0" smtClean="0"/>
              <a:t>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[INTERFACE_NAME].</a:t>
            </a:r>
            <a:r>
              <a:rPr lang="en-US" altLang="ko-KR" dirty="0" err="1" smtClean="0"/>
              <a:t>aidl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형태로 인터페이스 정의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aidl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필요한 자바 인터페이스 생성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이클립스에서는</a:t>
            </a:r>
            <a:r>
              <a:rPr lang="ko-KR" altLang="en-US" dirty="0" smtClean="0"/>
              <a:t> 자동으로 생성됨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생성한 </a:t>
            </a:r>
            <a:r>
              <a:rPr lang="en-US" altLang="ko-KR" dirty="0" smtClean="0"/>
              <a:t>[INTERFACE_NAME].stub </a:t>
            </a:r>
            <a:r>
              <a:rPr lang="ko-KR" altLang="en-US" dirty="0" smtClean="0"/>
              <a:t>클래스를 확장하여 인터페이스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r>
              <a:rPr lang="en-US" altLang="ko-KR" dirty="0" err="1" smtClean="0"/>
              <a:t>onBind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사용하여 클라이언트에 인터페이스 노출</a:t>
            </a:r>
            <a:endParaRPr lang="en-US" altLang="ko-KR" dirty="0" smtClean="0"/>
          </a:p>
          <a:p>
            <a:r>
              <a:rPr lang="en-US" altLang="ko-KR" dirty="0" err="1" smtClean="0"/>
              <a:t>ServiceConnection</a:t>
            </a:r>
            <a:r>
              <a:rPr lang="ko-KR" altLang="en-US" dirty="0" smtClean="0"/>
              <a:t>으로 서비스를 </a:t>
            </a:r>
            <a:r>
              <a:rPr lang="ko-KR" altLang="en-US" dirty="0" err="1" smtClean="0"/>
              <a:t>바인딩하여</a:t>
            </a:r>
            <a:r>
              <a:rPr lang="ko-KR" altLang="en-US" dirty="0" smtClean="0"/>
              <a:t> 원격접속 가능한 오브젝트의 핸들을 얻고 사용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startService</a:t>
            </a:r>
            <a:r>
              <a:rPr lang="en-US" altLang="ko-KR" dirty="0" smtClean="0"/>
              <a:t> vs. </a:t>
            </a:r>
            <a:r>
              <a:rPr lang="en-US" altLang="ko-KR" dirty="0" err="1" smtClean="0"/>
              <a:t>bindService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34818" name="Picture 2" descr="N:\프리렉_안드로이드\Chapter04\startService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643050"/>
            <a:ext cx="1928825" cy="5072098"/>
          </a:xfrm>
          <a:prstGeom prst="rect">
            <a:avLst/>
          </a:prstGeom>
          <a:noFill/>
        </p:spPr>
      </p:pic>
      <p:pic>
        <p:nvPicPr>
          <p:cNvPr id="34819" name="Picture 3" descr="N:\프리렉_안드로이드\Chapter04\bindService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785926"/>
            <a:ext cx="3914775" cy="4752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바인더</a:t>
            </a:r>
            <a:r>
              <a:rPr lang="en-US" altLang="ko-KR" dirty="0" smtClean="0"/>
              <a:t>(binder)</a:t>
            </a:r>
            <a:r>
              <a:rPr lang="ko-KR" altLang="en-US" dirty="0" smtClean="0"/>
              <a:t>와 파서러블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parcelable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IPC</a:t>
            </a:r>
            <a:r>
              <a:rPr lang="ko-KR" altLang="en-US" dirty="0" smtClean="0"/>
              <a:t>를 가능하게  하는 </a:t>
            </a:r>
            <a:r>
              <a:rPr lang="en-US" altLang="ko-KR" dirty="0" err="1" smtClean="0"/>
              <a:t>IBinder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Binder</a:t>
            </a:r>
            <a:r>
              <a:rPr lang="ko-KR" altLang="en-US" dirty="0" smtClean="0"/>
              <a:t>의 핵심은 </a:t>
            </a:r>
            <a:r>
              <a:rPr lang="en-US" altLang="ko-KR" dirty="0" err="1" smtClean="0"/>
              <a:t>IBinder.transact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Binder.onTransact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r>
              <a:rPr lang="en-US" altLang="ko-KR" dirty="0" smtClean="0"/>
              <a:t>AIDL</a:t>
            </a:r>
            <a:r>
              <a:rPr lang="ko-KR" altLang="en-US" dirty="0" smtClean="0"/>
              <a:t>을 사용하여 정의한 메서드는 트랜잭션 처리를 통해 동기적으로 처리</a:t>
            </a:r>
            <a:endParaRPr lang="en-US" altLang="ko-KR" dirty="0" smtClean="0"/>
          </a:p>
          <a:p>
            <a:r>
              <a:rPr lang="en-US" altLang="ko-KR" dirty="0" smtClean="0"/>
              <a:t>AIDL</a:t>
            </a:r>
            <a:r>
              <a:rPr lang="ko-KR" altLang="en-US" dirty="0" smtClean="0"/>
              <a:t>로 정의한 인터페이스 </a:t>
            </a:r>
            <a:r>
              <a:rPr lang="ko-KR" altLang="en-US" dirty="0" err="1" smtClean="0"/>
              <a:t>메서드들을</a:t>
            </a:r>
            <a:r>
              <a:rPr lang="ko-KR" altLang="en-US" dirty="0" smtClean="0"/>
              <a:t> 통해서 보내고 받는 모든 오브젝트들은 </a:t>
            </a:r>
            <a:r>
              <a:rPr lang="ko-KR" altLang="en-US" dirty="0" err="1" smtClean="0"/>
              <a:t>트랜잭트</a:t>
            </a:r>
            <a:r>
              <a:rPr lang="en-US" altLang="ko-KR" dirty="0" smtClean="0"/>
              <a:t>(transact)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r>
              <a:rPr lang="ko-KR" altLang="en-US" dirty="0" smtClean="0"/>
              <a:t>전달되는 오브젝트들은 바인더 </a:t>
            </a:r>
            <a:r>
              <a:rPr lang="ko-KR" altLang="en-US" dirty="0" err="1" smtClean="0"/>
              <a:t>트랜잭트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메서드에서</a:t>
            </a:r>
            <a:r>
              <a:rPr lang="ko-KR" altLang="en-US" dirty="0" smtClean="0"/>
              <a:t> 로컬</a:t>
            </a:r>
            <a:r>
              <a:rPr lang="en-US" altLang="ko-KR" dirty="0" smtClean="0"/>
              <a:t>/</a:t>
            </a:r>
            <a:r>
              <a:rPr lang="ko-KR" altLang="en-US" dirty="0" smtClean="0"/>
              <a:t>원격 프로세스의 경계를 넘어 데이터를 보내기 위해 반드시 </a:t>
            </a:r>
            <a:r>
              <a:rPr lang="ko-KR" altLang="en-US" dirty="0" err="1" smtClean="0"/>
              <a:t>파서러블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Parcelable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형태로 처리되어야 함</a:t>
            </a:r>
            <a:endParaRPr lang="en-US" altLang="ko-KR" dirty="0" smtClean="0"/>
          </a:p>
          <a:p>
            <a:r>
              <a:rPr lang="en-US" altLang="ko-KR" dirty="0" smtClean="0"/>
              <a:t>AIDL</a:t>
            </a:r>
            <a:r>
              <a:rPr lang="ko-KR" altLang="en-US" dirty="0" smtClean="0"/>
              <a:t>이 지원하는 타입 이외의 데이터 처리를 위해서는 파서러블 구현이 요구됨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4 </a:t>
            </a:r>
            <a:r>
              <a:rPr lang="ko-KR" altLang="en-US" dirty="0" smtClean="0"/>
              <a:t>장  </a:t>
            </a:r>
            <a:r>
              <a:rPr lang="ko-KR" altLang="en-US" dirty="0" err="1" smtClean="0"/>
              <a:t>인텐트와</a:t>
            </a:r>
            <a:r>
              <a:rPr lang="ko-KR" altLang="en-US" dirty="0" smtClean="0"/>
              <a:t>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4-1 </a:t>
            </a:r>
            <a:r>
              <a:rPr lang="ko-KR" altLang="en-US" dirty="0" err="1" smtClean="0"/>
              <a:t>인텐트</a:t>
            </a:r>
            <a:r>
              <a:rPr lang="ko-KR" altLang="en-US" dirty="0" smtClean="0"/>
              <a:t> 클래스들 활용하기</a:t>
            </a:r>
            <a:endParaRPr lang="en-US" altLang="ko-KR" dirty="0" smtClean="0"/>
          </a:p>
          <a:p>
            <a:r>
              <a:rPr lang="en-US" altLang="ko-KR" dirty="0" smtClean="0"/>
              <a:t>4-2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리시버를 사용한 </a:t>
            </a:r>
            <a:r>
              <a:rPr lang="ko-KR" altLang="en-US" dirty="0" err="1" smtClean="0"/>
              <a:t>리스닝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수신 대기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4-3 </a:t>
            </a:r>
            <a:r>
              <a:rPr lang="ko-KR" altLang="en-US" dirty="0" smtClean="0"/>
              <a:t>서비스 만들기</a:t>
            </a:r>
            <a:endParaRPr lang="en-US" altLang="ko-KR" dirty="0" smtClean="0"/>
          </a:p>
          <a:p>
            <a:r>
              <a:rPr lang="en-US" altLang="ko-KR" dirty="0" smtClean="0"/>
              <a:t>4-4 IPC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en-US" altLang="ko-KR" dirty="0" smtClean="0"/>
              <a:t>4-5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서비스</a:t>
            </a:r>
            <a:r>
              <a:rPr lang="en-US" altLang="ko-KR" dirty="0" smtClean="0"/>
              <a:t>(Service)</a:t>
            </a:r>
          </a:p>
          <a:p>
            <a:pPr lvl="1"/>
            <a:r>
              <a:rPr lang="ko-KR" altLang="en-US" dirty="0" smtClean="0"/>
              <a:t>장시간 동안 백그라운드</a:t>
            </a:r>
            <a:r>
              <a:rPr lang="en-US" altLang="ko-KR" dirty="0" smtClean="0"/>
              <a:t>(background)</a:t>
            </a:r>
            <a:r>
              <a:rPr lang="ko-KR" altLang="en-US" dirty="0" smtClean="0"/>
              <a:t>에서 수행이 필요한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프로세스를 위해 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WeatherAlertService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현재 위치 또는 사용자가 설정한 지역에서 악천후 등의 기상 정보를 제공하기 위한 서비스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노티피케이션</a:t>
            </a:r>
            <a:r>
              <a:rPr lang="en-US" altLang="ko-KR" dirty="0" smtClean="0"/>
              <a:t>(Notification)</a:t>
            </a:r>
            <a:r>
              <a:rPr lang="ko-KR" altLang="en-US" dirty="0" smtClean="0"/>
              <a:t>을 통해 수행중인 애플리케이션에 관계없이 화면에 알림 기능 제공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그림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4071942"/>
            <a:ext cx="2927342" cy="238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 5"/>
          <p:cNvSpPr/>
          <p:nvPr/>
        </p:nvSpPr>
        <p:spPr bwMode="auto">
          <a:xfrm>
            <a:off x="1285852" y="4357694"/>
            <a:ext cx="642942" cy="357190"/>
          </a:xfrm>
          <a:prstGeom prst="ellipse">
            <a:avLst/>
          </a:prstGeom>
          <a:noFill/>
          <a:ln w="34925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1643042" y="5715016"/>
            <a:ext cx="2428892" cy="571504"/>
          </a:xfrm>
          <a:prstGeom prst="ellipse">
            <a:avLst/>
          </a:prstGeom>
          <a:noFill/>
          <a:ln w="34925" cap="flat" cmpd="sng" algn="ctr">
            <a:solidFill>
              <a:srgbClr val="92D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백그라운드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인터페이스</a:t>
            </a:r>
            <a:r>
              <a:rPr lang="en-US" altLang="ko-KR" dirty="0" smtClean="0"/>
              <a:t>(UI)</a:t>
            </a:r>
            <a:r>
              <a:rPr lang="ko-KR" altLang="en-US" dirty="0" smtClean="0"/>
              <a:t>를 갖지 않는 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음악 파일의 재생 또는 파일의 다운로드와 같은 시간 지속적인 작업의 처리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IPC(Inter-Process Communication)</a:t>
            </a:r>
          </a:p>
          <a:p>
            <a:pPr lvl="1"/>
            <a:r>
              <a:rPr lang="ko-KR" altLang="en-US" dirty="0" smtClean="0"/>
              <a:t>원격접속이 가능한 오브젝트를 생성하고 서비스를 통해 요청된 사항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프로세스 간 협업을 위해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서비스의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서비스는 </a:t>
            </a:r>
            <a:r>
              <a:rPr lang="en-US" altLang="ko-KR" dirty="0" err="1" smtClean="0"/>
              <a:t>startService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또는 </a:t>
            </a:r>
            <a:r>
              <a:rPr lang="en-US" altLang="ko-KR" dirty="0" err="1" smtClean="0"/>
              <a:t>bindService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통해 실행되며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일단 개시되면 완전히 중단될 때까지 실행을 지속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startService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단발성 서비스의 실행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콜백</a:t>
            </a:r>
            <a:r>
              <a:rPr lang="en-US" altLang="ko-KR" dirty="0" smtClean="0"/>
              <a:t>(callback)</a:t>
            </a:r>
            <a:r>
              <a:rPr lang="ko-KR" altLang="en-US" dirty="0" smtClean="0"/>
              <a:t>을 갖지 않음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bindService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지속적 서비스의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서비스와 지속적인 상호 작용이 요구되는 경우 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WeatherAlertService</a:t>
            </a:r>
            <a:r>
              <a:rPr lang="ko-KR" altLang="en-US" dirty="0" smtClean="0"/>
              <a:t>는 장치가 부팅될 때 브로드캐스트 리시버를 통해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1027" name="Picture 3" descr="N:\프리렉_안드로이드\Chapter04\Snap1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500306"/>
            <a:ext cx="7372350" cy="1781175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2214546" y="3786190"/>
            <a:ext cx="4714908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WeatherAlertService</a:t>
            </a:r>
            <a:r>
              <a:rPr lang="ko-KR" altLang="en-US" dirty="0" smtClean="0"/>
              <a:t>는 장치가 부팅될 때 브로드캐스트 리시버를 통해 시작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1026" name="Picture 2" descr="N:\프리렉_안드로이드\Chapter04\Snap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214554"/>
            <a:ext cx="8256797" cy="4000528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3500430" y="2357430"/>
            <a:ext cx="571504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>
            <a:off x="3214678" y="4957773"/>
            <a:ext cx="2143140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직선 연결선 9"/>
          <p:cNvCxnSpPr/>
          <p:nvPr/>
        </p:nvCxnSpPr>
        <p:spPr bwMode="auto">
          <a:xfrm>
            <a:off x="2124058" y="5810267"/>
            <a:ext cx="2428892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2050" name="Picture 2" descr="N:\프리렉_안드로이드\Chapter04\Snap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071678"/>
            <a:ext cx="8515350" cy="2009775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 bwMode="auto">
          <a:xfrm>
            <a:off x="3357554" y="3857628"/>
            <a:ext cx="3571900" cy="1588"/>
          </a:xfrm>
          <a:prstGeom prst="line">
            <a:avLst/>
          </a:prstGeom>
          <a:solidFill>
            <a:srgbClr val="E7EFF1"/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81607</TotalTime>
  <Words>653</Words>
  <Application>Microsoft Office PowerPoint</Application>
  <PresentationFormat>화면 슬라이드 쇼(4:3)</PresentationFormat>
  <Paragraphs>130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강의용</vt:lpstr>
      <vt:lpstr>슬라이드 1</vt:lpstr>
      <vt:lpstr>언로킹 안드로이드 Unlocking Android</vt:lpstr>
      <vt:lpstr>제 4 장  인텐트와 서비스</vt:lpstr>
      <vt:lpstr>서비스 만들기</vt:lpstr>
      <vt:lpstr>서비스의 목적</vt:lpstr>
      <vt:lpstr>서비스의 실행</vt:lpstr>
      <vt:lpstr>서비스 생성</vt:lpstr>
      <vt:lpstr>서비스 생성</vt:lpstr>
      <vt:lpstr>슬라이드 9</vt:lpstr>
      <vt:lpstr>슬라이드 10</vt:lpstr>
      <vt:lpstr>IPC 실행</vt:lpstr>
      <vt:lpstr>슬라이드 12</vt:lpstr>
      <vt:lpstr>슬라이드 13</vt:lpstr>
      <vt:lpstr>슬라이드 14</vt:lpstr>
      <vt:lpstr>슬라이드 15</vt:lpstr>
      <vt:lpstr>슬라이드 16</vt:lpstr>
      <vt:lpstr>서비스 바인딩</vt:lpstr>
      <vt:lpstr>슬라이드 18</vt:lpstr>
      <vt:lpstr>슬라이드 19</vt:lpstr>
      <vt:lpstr>슬라이드 20</vt:lpstr>
      <vt:lpstr>서비스 바인딩 절차</vt:lpstr>
      <vt:lpstr>startService vs. bindService</vt:lpstr>
      <vt:lpstr>바인더(binder)와 파서러블(parcelable)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Windows XP</cp:lastModifiedBy>
  <cp:revision>2794</cp:revision>
  <dcterms:created xsi:type="dcterms:W3CDTF">2007-01-10T02:18:44Z</dcterms:created>
  <dcterms:modified xsi:type="dcterms:W3CDTF">2010-06-21T19:53:45Z</dcterms:modified>
</cp:coreProperties>
</file>